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ita Buri Bold" panose="020B0604020202020204" charset="-127"/>
      <p:regular r:id="rId26"/>
    </p:embeddedFont>
    <p:embeddedFont>
      <p:font typeface="Arita Buri Bold Bold" panose="020B0604020202020204" charset="-128"/>
      <p:regular r:id="rId27"/>
    </p:embeddedFont>
    <p:embeddedFont>
      <p:font typeface="Aileron Regular" panose="020B0604020202020204" charset="0"/>
      <p:regular r:id="rId28"/>
    </p:embeddedFont>
    <p:embeddedFont>
      <p:font typeface="Aileron Regular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K Grotesk Light" panose="020B0604020202020204" charset="0"/>
      <p:regular r:id="rId34"/>
    </p:embeddedFont>
    <p:embeddedFont>
      <p:font typeface="HK Grotesk Light Bold" panose="020B0604020202020204" charset="0"/>
      <p:regular r:id="rId35"/>
    </p:embeddedFont>
    <p:embeddedFont>
      <p:font typeface="Open Sans" panose="020B0606030504020204" pitchFamily="34" charset="0"/>
      <p:regular r:id="rId36"/>
    </p:embeddedFont>
    <p:embeddedFont>
      <p:font typeface="Open Sans Light 1" panose="020B0604020202020204" charset="0"/>
      <p:regular r:id="rId37"/>
    </p:embeddedFont>
    <p:embeddedFont>
      <p:font typeface="Open Sans Light 2" panose="020B0604020202020204" charset="0"/>
      <p:regular r:id="rId38"/>
    </p:embeddedFont>
    <p:embeddedFont>
      <p:font typeface="Open Sans Light 2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15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799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05498" y="2849323"/>
            <a:ext cx="7877004" cy="45883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74777" y="3848100"/>
            <a:ext cx="4710154" cy="28437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5825"/>
            <a:ext cx="8115300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Business</a:t>
            </a:r>
            <a:r>
              <a:rPr lang="en-US" sz="8000" u="none">
                <a:solidFill>
                  <a:srgbClr val="09427D"/>
                </a:solidFill>
                <a:latin typeface="Arita Buri Bold"/>
              </a:rPr>
              <a:t>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84830" y="7962891"/>
            <a:ext cx="2090049" cy="62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spc="36" dirty="0">
                <a:solidFill>
                  <a:srgbClr val="09427D"/>
                </a:solidFill>
                <a:latin typeface="HK Grotesk Light"/>
              </a:rPr>
              <a:t>In app ads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26192" y="7966616"/>
            <a:ext cx="4910389" cy="62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spc="36">
                <a:solidFill>
                  <a:srgbClr val="09427D"/>
                </a:solidFill>
                <a:latin typeface="HK Grotesk Light"/>
              </a:rPr>
              <a:t>Businesses  Promotion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52316" y="3212578"/>
            <a:ext cx="405814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57597" y="3550210"/>
            <a:ext cx="2878039" cy="2910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415386" y="2948275"/>
            <a:ext cx="4114800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5825"/>
            <a:ext cx="11115930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Businesses Promotion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27044" y="3086100"/>
            <a:ext cx="4114800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5782" y="7214320"/>
            <a:ext cx="5374007" cy="620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3600" spc="36">
                <a:solidFill>
                  <a:srgbClr val="09427D"/>
                </a:solidFill>
                <a:latin typeface="HK Grotesk Light"/>
              </a:rPr>
              <a:t>Targeted local advertising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5842" y="7214320"/>
            <a:ext cx="5304089" cy="189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36">
                <a:solidFill>
                  <a:srgbClr val="09427D"/>
                </a:solidFill>
                <a:latin typeface="HK Grotesk Light"/>
              </a:rPr>
              <a:t>Premium placement on </a:t>
            </a:r>
          </a:p>
          <a:p>
            <a:pPr marL="0" lvl="0" indent="0" algn="ctr">
              <a:lnSpc>
                <a:spcPts val="5040"/>
              </a:lnSpc>
            </a:pPr>
            <a:r>
              <a:rPr lang="en-US" sz="3600" spc="36">
                <a:solidFill>
                  <a:srgbClr val="09427D"/>
                </a:solidFill>
                <a:latin typeface="HK Grotesk Light"/>
              </a:rPr>
              <a:t>XSible search and competitor business pages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90393" y="7214320"/>
            <a:ext cx="4073987" cy="125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36">
                <a:solidFill>
                  <a:srgbClr val="09427D"/>
                </a:solidFill>
                <a:latin typeface="HK Grotesk Light"/>
              </a:rPr>
              <a:t>Presence on mobile </a:t>
            </a:r>
          </a:p>
          <a:p>
            <a:pPr marL="0" lvl="0" indent="0" algn="ctr">
              <a:lnSpc>
                <a:spcPts val="5040"/>
              </a:lnSpc>
            </a:pPr>
            <a:r>
              <a:rPr lang="en-US" sz="3600" spc="36">
                <a:solidFill>
                  <a:srgbClr val="09427D"/>
                </a:solidFill>
                <a:latin typeface="HK Grotesk Light"/>
              </a:rPr>
              <a:t>and desktop devices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68361" y="7021668"/>
            <a:ext cx="2351277" cy="2351277"/>
            <a:chOff x="0" y="0"/>
            <a:chExt cx="3135036" cy="313503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135036" cy="313503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7281" y="618671"/>
              <a:ext cx="2920474" cy="170117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885277"/>
            <a:ext cx="13641785" cy="13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Business Model Framework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646340" y="3778190"/>
            <a:ext cx="2351277" cy="2351277"/>
            <a:chOff x="0" y="0"/>
            <a:chExt cx="3135036" cy="313503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135036" cy="313503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6C8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6345" y="1146990"/>
              <a:ext cx="1962347" cy="783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44C6FF"/>
                  </a:solidFill>
                  <a:latin typeface="Arita Buri Bold"/>
                </a:rPr>
                <a:t>USER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88648" y="3778190"/>
            <a:ext cx="2447658" cy="2351277"/>
            <a:chOff x="0" y="0"/>
            <a:chExt cx="3263544" cy="3135036"/>
          </a:xfrm>
        </p:grpSpPr>
        <p:grpSp>
          <p:nvGrpSpPr>
            <p:cNvPr id="12" name="Group 12"/>
            <p:cNvGrpSpPr/>
            <p:nvPr/>
          </p:nvGrpSpPr>
          <p:grpSpPr>
            <a:xfrm>
              <a:off x="64254" y="0"/>
              <a:ext cx="3135036" cy="3135036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1146990"/>
              <a:ext cx="3263544" cy="783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44C6FF"/>
                  </a:solidFill>
                  <a:latin typeface="Arita Buri Bold"/>
                </a:rPr>
                <a:t>BUSINESS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2072885">
            <a:off x="10055982" y="6327391"/>
            <a:ext cx="3578467" cy="432901"/>
            <a:chOff x="0" y="0"/>
            <a:chExt cx="3548370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3548370" cy="434340"/>
            </a:xfrm>
            <a:custGeom>
              <a:avLst/>
              <a:gdLst/>
              <a:ahLst/>
              <a:cxnLst/>
              <a:rect l="l" t="t" r="r" b="b"/>
              <a:pathLst>
                <a:path w="3548370" h="434340">
                  <a:moveTo>
                    <a:pt x="3530590" y="187960"/>
                  </a:moveTo>
                  <a:lnTo>
                    <a:pt x="3268970" y="11430"/>
                  </a:lnTo>
                  <a:cubicBezTo>
                    <a:pt x="3251190" y="0"/>
                    <a:pt x="3228330" y="3810"/>
                    <a:pt x="3215630" y="21590"/>
                  </a:cubicBezTo>
                  <a:cubicBezTo>
                    <a:pt x="3204200" y="39370"/>
                    <a:pt x="3208010" y="62230"/>
                    <a:pt x="3225790" y="74930"/>
                  </a:cubicBezTo>
                  <a:lnTo>
                    <a:pt x="33845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384540" y="257810"/>
                  </a:lnTo>
                  <a:lnTo>
                    <a:pt x="3225790" y="364490"/>
                  </a:lnTo>
                  <a:cubicBezTo>
                    <a:pt x="3208010" y="375920"/>
                    <a:pt x="3204200" y="400050"/>
                    <a:pt x="3215630" y="417830"/>
                  </a:cubicBezTo>
                  <a:cubicBezTo>
                    <a:pt x="3223250" y="429260"/>
                    <a:pt x="3234680" y="434340"/>
                    <a:pt x="3247380" y="434340"/>
                  </a:cubicBezTo>
                  <a:cubicBezTo>
                    <a:pt x="3255000" y="434340"/>
                    <a:pt x="3262620" y="431800"/>
                    <a:pt x="3268970" y="427990"/>
                  </a:cubicBezTo>
                  <a:lnTo>
                    <a:pt x="3531860" y="251460"/>
                  </a:lnTo>
                  <a:cubicBezTo>
                    <a:pt x="3542020" y="243840"/>
                    <a:pt x="3548370" y="232410"/>
                    <a:pt x="3548370" y="219710"/>
                  </a:cubicBezTo>
                  <a:cubicBezTo>
                    <a:pt x="3548370" y="207010"/>
                    <a:pt x="3542020" y="195580"/>
                    <a:pt x="35305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8712308">
            <a:off x="4532625" y="6589695"/>
            <a:ext cx="3423172" cy="432901"/>
            <a:chOff x="0" y="0"/>
            <a:chExt cx="3394381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3394382" cy="434340"/>
            </a:xfrm>
            <a:custGeom>
              <a:avLst/>
              <a:gdLst/>
              <a:ahLst/>
              <a:cxnLst/>
              <a:rect l="l" t="t" r="r" b="b"/>
              <a:pathLst>
                <a:path w="3394382" h="434340">
                  <a:moveTo>
                    <a:pt x="3376601" y="187960"/>
                  </a:moveTo>
                  <a:lnTo>
                    <a:pt x="3114981" y="11430"/>
                  </a:lnTo>
                  <a:cubicBezTo>
                    <a:pt x="3097201" y="0"/>
                    <a:pt x="3074341" y="3810"/>
                    <a:pt x="3061641" y="21590"/>
                  </a:cubicBezTo>
                  <a:cubicBezTo>
                    <a:pt x="3050211" y="39370"/>
                    <a:pt x="3054021" y="62230"/>
                    <a:pt x="3071801" y="74930"/>
                  </a:cubicBezTo>
                  <a:lnTo>
                    <a:pt x="323055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30551" y="257810"/>
                  </a:lnTo>
                  <a:lnTo>
                    <a:pt x="3071801" y="364490"/>
                  </a:lnTo>
                  <a:cubicBezTo>
                    <a:pt x="3054021" y="375920"/>
                    <a:pt x="3050211" y="400050"/>
                    <a:pt x="3061641" y="417830"/>
                  </a:cubicBezTo>
                  <a:cubicBezTo>
                    <a:pt x="3069261" y="429260"/>
                    <a:pt x="3080691" y="434340"/>
                    <a:pt x="3093391" y="434340"/>
                  </a:cubicBezTo>
                  <a:cubicBezTo>
                    <a:pt x="3101011" y="434340"/>
                    <a:pt x="3108631" y="431800"/>
                    <a:pt x="3114981" y="427990"/>
                  </a:cubicBezTo>
                  <a:lnTo>
                    <a:pt x="3377871" y="251460"/>
                  </a:lnTo>
                  <a:cubicBezTo>
                    <a:pt x="3388032" y="243840"/>
                    <a:pt x="3394382" y="232410"/>
                    <a:pt x="3394382" y="219710"/>
                  </a:cubicBezTo>
                  <a:cubicBezTo>
                    <a:pt x="3394382" y="207010"/>
                    <a:pt x="3388032" y="195580"/>
                    <a:pt x="3376601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2153725">
            <a:off x="4082714" y="7300965"/>
            <a:ext cx="3423172" cy="432901"/>
            <a:chOff x="0" y="0"/>
            <a:chExt cx="3394381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3394382" cy="434340"/>
            </a:xfrm>
            <a:custGeom>
              <a:avLst/>
              <a:gdLst/>
              <a:ahLst/>
              <a:cxnLst/>
              <a:rect l="l" t="t" r="r" b="b"/>
              <a:pathLst>
                <a:path w="3394382" h="434340">
                  <a:moveTo>
                    <a:pt x="3376601" y="187960"/>
                  </a:moveTo>
                  <a:lnTo>
                    <a:pt x="3114981" y="11430"/>
                  </a:lnTo>
                  <a:cubicBezTo>
                    <a:pt x="3097201" y="0"/>
                    <a:pt x="3074341" y="3810"/>
                    <a:pt x="3061641" y="21590"/>
                  </a:cubicBezTo>
                  <a:cubicBezTo>
                    <a:pt x="3050211" y="39370"/>
                    <a:pt x="3054021" y="62230"/>
                    <a:pt x="3071801" y="74930"/>
                  </a:cubicBezTo>
                  <a:lnTo>
                    <a:pt x="323055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230551" y="257810"/>
                  </a:lnTo>
                  <a:lnTo>
                    <a:pt x="3071801" y="364490"/>
                  </a:lnTo>
                  <a:cubicBezTo>
                    <a:pt x="3054021" y="375920"/>
                    <a:pt x="3050211" y="400050"/>
                    <a:pt x="3061641" y="417830"/>
                  </a:cubicBezTo>
                  <a:cubicBezTo>
                    <a:pt x="3069261" y="429260"/>
                    <a:pt x="3080691" y="434340"/>
                    <a:pt x="3093391" y="434340"/>
                  </a:cubicBezTo>
                  <a:cubicBezTo>
                    <a:pt x="3101011" y="434340"/>
                    <a:pt x="3108631" y="431800"/>
                    <a:pt x="3114981" y="427990"/>
                  </a:cubicBezTo>
                  <a:lnTo>
                    <a:pt x="3377871" y="251460"/>
                  </a:lnTo>
                  <a:cubicBezTo>
                    <a:pt x="3388032" y="243840"/>
                    <a:pt x="3394382" y="232410"/>
                    <a:pt x="3394382" y="219710"/>
                  </a:cubicBezTo>
                  <a:cubicBezTo>
                    <a:pt x="3394382" y="207010"/>
                    <a:pt x="3388032" y="195580"/>
                    <a:pt x="3376601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 rot="8687785">
            <a:off x="10629930" y="7271498"/>
            <a:ext cx="3578467" cy="432901"/>
            <a:chOff x="0" y="0"/>
            <a:chExt cx="3548370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3548370" cy="434340"/>
            </a:xfrm>
            <a:custGeom>
              <a:avLst/>
              <a:gdLst/>
              <a:ahLst/>
              <a:cxnLst/>
              <a:rect l="l" t="t" r="r" b="b"/>
              <a:pathLst>
                <a:path w="3548370" h="434340">
                  <a:moveTo>
                    <a:pt x="3530590" y="187960"/>
                  </a:moveTo>
                  <a:lnTo>
                    <a:pt x="3268970" y="11430"/>
                  </a:lnTo>
                  <a:cubicBezTo>
                    <a:pt x="3251190" y="0"/>
                    <a:pt x="3228330" y="3810"/>
                    <a:pt x="3215630" y="21590"/>
                  </a:cubicBezTo>
                  <a:cubicBezTo>
                    <a:pt x="3204200" y="39370"/>
                    <a:pt x="3208010" y="62230"/>
                    <a:pt x="3225790" y="74930"/>
                  </a:cubicBezTo>
                  <a:lnTo>
                    <a:pt x="33845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384540" y="257810"/>
                  </a:lnTo>
                  <a:lnTo>
                    <a:pt x="3225790" y="364490"/>
                  </a:lnTo>
                  <a:cubicBezTo>
                    <a:pt x="3208010" y="375920"/>
                    <a:pt x="3204200" y="400050"/>
                    <a:pt x="3215630" y="417830"/>
                  </a:cubicBezTo>
                  <a:cubicBezTo>
                    <a:pt x="3223250" y="429260"/>
                    <a:pt x="3234680" y="434340"/>
                    <a:pt x="3247380" y="434340"/>
                  </a:cubicBezTo>
                  <a:cubicBezTo>
                    <a:pt x="3255000" y="434340"/>
                    <a:pt x="3262620" y="431800"/>
                    <a:pt x="3268970" y="427990"/>
                  </a:cubicBezTo>
                  <a:lnTo>
                    <a:pt x="3531860" y="251460"/>
                  </a:lnTo>
                  <a:cubicBezTo>
                    <a:pt x="3542020" y="243840"/>
                    <a:pt x="3548370" y="232410"/>
                    <a:pt x="3548370" y="219710"/>
                  </a:cubicBezTo>
                  <a:cubicBezTo>
                    <a:pt x="3548370" y="207010"/>
                    <a:pt x="3542020" y="195580"/>
                    <a:pt x="35305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794300" y="6200713"/>
            <a:ext cx="1062519" cy="1062519"/>
            <a:chOff x="0" y="0"/>
            <a:chExt cx="1416691" cy="141669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416691" cy="141669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1505" y="81505"/>
              <a:ext cx="1253681" cy="1253681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4809008" y="4410819"/>
            <a:ext cx="8699558" cy="493746"/>
            <a:chOff x="0" y="0"/>
            <a:chExt cx="7630474" cy="43307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7631743" cy="436880"/>
            </a:xfrm>
            <a:custGeom>
              <a:avLst/>
              <a:gdLst/>
              <a:ahLst/>
              <a:cxnLst/>
              <a:rect l="l" t="t" r="r" b="b"/>
              <a:pathLst>
                <a:path w="7631743" h="436880">
                  <a:moveTo>
                    <a:pt x="7612693" y="190500"/>
                  </a:moveTo>
                  <a:lnTo>
                    <a:pt x="7351074" y="13970"/>
                  </a:lnTo>
                  <a:cubicBezTo>
                    <a:pt x="7333293" y="2540"/>
                    <a:pt x="7310434" y="6350"/>
                    <a:pt x="7297734" y="24130"/>
                  </a:cubicBezTo>
                  <a:cubicBezTo>
                    <a:pt x="7285034" y="41910"/>
                    <a:pt x="7290114" y="64770"/>
                    <a:pt x="7307893" y="77470"/>
                  </a:cubicBezTo>
                  <a:lnTo>
                    <a:pt x="7464103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7470453" y="257810"/>
                  </a:lnTo>
                  <a:lnTo>
                    <a:pt x="7309164" y="367030"/>
                  </a:lnTo>
                  <a:cubicBezTo>
                    <a:pt x="7291384" y="378460"/>
                    <a:pt x="7287574" y="402590"/>
                    <a:pt x="7299003" y="420370"/>
                  </a:cubicBezTo>
                  <a:cubicBezTo>
                    <a:pt x="7306624" y="431800"/>
                    <a:pt x="7318053" y="436880"/>
                    <a:pt x="7330753" y="436880"/>
                  </a:cubicBezTo>
                  <a:cubicBezTo>
                    <a:pt x="7338374" y="436880"/>
                    <a:pt x="7345993" y="434340"/>
                    <a:pt x="7352343" y="430530"/>
                  </a:cubicBezTo>
                  <a:lnTo>
                    <a:pt x="7615234" y="254000"/>
                  </a:lnTo>
                  <a:cubicBezTo>
                    <a:pt x="7625393" y="246380"/>
                    <a:pt x="7631743" y="234950"/>
                    <a:pt x="7631743" y="222250"/>
                  </a:cubicBezTo>
                  <a:cubicBezTo>
                    <a:pt x="7631743" y="209550"/>
                    <a:pt x="7624124" y="196850"/>
                    <a:pt x="7612693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612741" y="4126433"/>
            <a:ext cx="1062519" cy="1062519"/>
            <a:chOff x="0" y="0"/>
            <a:chExt cx="1416691" cy="1416691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416691" cy="1416691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3384" y="248316"/>
              <a:ext cx="1149924" cy="1057930"/>
            </a:xfrm>
            <a:prstGeom prst="rect">
              <a:avLst/>
            </a:prstGeom>
          </p:spPr>
        </p:pic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72340" y="7105378"/>
            <a:ext cx="1088818" cy="109192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1981789" y="7021668"/>
            <a:ext cx="1062519" cy="1062519"/>
            <a:chOff x="0" y="0"/>
            <a:chExt cx="1416691" cy="141669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416691" cy="1416691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6C8"/>
              </a:solidFill>
            </p:spPr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1364" y="301525"/>
              <a:ext cx="993964" cy="993964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5657727" y="5293502"/>
            <a:ext cx="1335665" cy="8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23">
                <a:solidFill>
                  <a:srgbClr val="09427D"/>
                </a:solidFill>
                <a:latin typeface="HK Grotesk Light"/>
              </a:rPr>
              <a:t>Access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399" spc="23">
                <a:solidFill>
                  <a:srgbClr val="09427D"/>
                </a:solidFill>
                <a:latin typeface="HK Grotesk Light"/>
              </a:rPr>
              <a:t>to market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82925" y="8149682"/>
            <a:ext cx="1460245" cy="82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399" spc="23">
                <a:solidFill>
                  <a:srgbClr val="09427D"/>
                </a:solidFill>
                <a:latin typeface="HK Grotesk Light"/>
              </a:rPr>
              <a:t>Reviews &amp; rankings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58417" y="8253803"/>
            <a:ext cx="1716665" cy="83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399" spc="23">
                <a:solidFill>
                  <a:srgbClr val="09427D"/>
                </a:solidFill>
                <a:latin typeface="HK Grotesk Light"/>
              </a:rPr>
              <a:t>Premium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400" spc="24">
                <a:solidFill>
                  <a:srgbClr val="09427D"/>
                </a:solidFill>
                <a:latin typeface="HK Grotesk Light"/>
              </a:rPr>
              <a:t>XSible ads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15093" y="5293502"/>
            <a:ext cx="1335665" cy="8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23">
                <a:solidFill>
                  <a:srgbClr val="09427D"/>
                </a:solidFill>
                <a:latin typeface="HK Grotesk Light"/>
              </a:rPr>
              <a:t>Access</a:t>
            </a:r>
          </a:p>
          <a:p>
            <a:pPr marL="0" lvl="0" indent="0" algn="ctr">
              <a:lnSpc>
                <a:spcPts val="3359"/>
              </a:lnSpc>
            </a:pPr>
            <a:r>
              <a:rPr lang="en-US" sz="2399" spc="23">
                <a:solidFill>
                  <a:srgbClr val="09427D"/>
                </a:solidFill>
                <a:latin typeface="HK Grotesk Light"/>
              </a:rPr>
              <a:t>to market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251666" y="6129467"/>
            <a:ext cx="1062519" cy="1062519"/>
            <a:chOff x="0" y="0"/>
            <a:chExt cx="1416691" cy="1416691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1416691" cy="1416691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1505" y="81505"/>
              <a:ext cx="1253681" cy="1253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099999">
            <a:off x="4179964" y="1947886"/>
            <a:ext cx="9928071" cy="99280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37787" y="4580255"/>
            <a:ext cx="7620996" cy="3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0" lvl="1" indent="-474980">
              <a:lnSpc>
                <a:spcPts val="6159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Light 2 Bold"/>
              </a:rPr>
              <a:t>Access Israel web site</a:t>
            </a:r>
          </a:p>
          <a:p>
            <a:pPr>
              <a:lnSpc>
                <a:spcPts val="6159"/>
              </a:lnSpc>
            </a:pPr>
            <a:endParaRPr lang="en-US" sz="4400">
              <a:solidFill>
                <a:srgbClr val="FFFFFF"/>
              </a:solidFill>
              <a:latin typeface="Open Sans Light 2 Bold"/>
            </a:endParaRPr>
          </a:p>
          <a:p>
            <a:pPr marL="949960" lvl="1" indent="-474980">
              <a:lnSpc>
                <a:spcPts val="6159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Light 2 Bold"/>
              </a:rPr>
              <a:t>easy</a:t>
            </a:r>
          </a:p>
          <a:p>
            <a:pPr>
              <a:lnSpc>
                <a:spcPts val="6159"/>
              </a:lnSpc>
            </a:pPr>
            <a:endParaRPr lang="en-US" sz="4400">
              <a:solidFill>
                <a:srgbClr val="FFFFFF"/>
              </a:solidFill>
              <a:latin typeface="Open Sans Light 2 Bold"/>
            </a:endParaRPr>
          </a:p>
          <a:p>
            <a:pPr marL="949960" lvl="1" indent="-474980">
              <a:lnSpc>
                <a:spcPts val="6159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Light 2 Bold"/>
              </a:rPr>
              <a:t>Google Maps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6350294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Competition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32895" y="2353635"/>
            <a:ext cx="7022209" cy="77458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5277"/>
            <a:ext cx="6350294" cy="13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Access Israel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08992" y="2650370"/>
            <a:ext cx="7002256" cy="27694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92751" y="2650370"/>
            <a:ext cx="6358284" cy="53034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5277"/>
            <a:ext cx="2337981" cy="13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easy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8125" y="2650370"/>
            <a:ext cx="3693115" cy="66079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140934" y="436715"/>
            <a:ext cx="4709068" cy="9317700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6113" t="3013" r="6064" b="29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257041" y="484650"/>
            <a:ext cx="4709068" cy="9317700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4769" t="3013" r="4721" b="2915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885277"/>
            <a:ext cx="6597750" cy="13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Google Maps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00000">
            <a:off x="4906143" y="2718657"/>
            <a:ext cx="7827732" cy="73580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45994" y="3506486"/>
            <a:ext cx="4964312" cy="541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0" lvl="1" indent="-474980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 Light 2"/>
              </a:rPr>
              <a:t>Parking</a:t>
            </a:r>
          </a:p>
          <a:p>
            <a:pPr>
              <a:lnSpc>
                <a:spcPts val="6160"/>
              </a:lnSpc>
            </a:pPr>
            <a:endParaRPr lang="en-US" sz="4399">
              <a:solidFill>
                <a:srgbClr val="FFFFFF"/>
              </a:solidFill>
              <a:latin typeface="Open Sans Light 2"/>
            </a:endParaRPr>
          </a:p>
          <a:p>
            <a:pPr marL="949960" lvl="1" indent="-474980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Light 2"/>
              </a:rPr>
              <a:t>Entrance &amp; Stay</a:t>
            </a:r>
          </a:p>
          <a:p>
            <a:pPr>
              <a:lnSpc>
                <a:spcPts val="6160"/>
              </a:lnSpc>
            </a:pPr>
            <a:endParaRPr lang="en-US" sz="4400">
              <a:solidFill>
                <a:srgbClr val="FFFFFF"/>
              </a:solidFill>
              <a:latin typeface="Open Sans Light 2"/>
            </a:endParaRPr>
          </a:p>
          <a:p>
            <a:pPr marL="949960" lvl="1" indent="-474980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Light 2"/>
              </a:rPr>
              <a:t>WC</a:t>
            </a:r>
          </a:p>
          <a:p>
            <a:pPr>
              <a:lnSpc>
                <a:spcPts val="6160"/>
              </a:lnSpc>
            </a:pPr>
            <a:endParaRPr lang="en-US" sz="4400">
              <a:solidFill>
                <a:srgbClr val="FFFFFF"/>
              </a:solidFill>
              <a:latin typeface="Open Sans Light 2"/>
            </a:endParaRPr>
          </a:p>
          <a:p>
            <a:pPr marL="949960" lvl="1" indent="-474980" algn="l">
              <a:lnSpc>
                <a:spcPts val="6159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Open Sans Light 2"/>
              </a:rPr>
              <a:t>Service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2312" y="904875"/>
            <a:ext cx="9169216" cy="118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</a:pPr>
            <a:r>
              <a:rPr lang="en-US" sz="6999">
                <a:solidFill>
                  <a:srgbClr val="09427D"/>
                </a:solidFill>
                <a:latin typeface="Arita Buri Bold"/>
              </a:rPr>
              <a:t>Accessibility Criteria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1366" y="3672772"/>
            <a:ext cx="4561381" cy="4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58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29779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Demo</a:t>
            </a:r>
          </a:p>
        </p:txBody>
      </p:sp>
      <p:pic>
        <p:nvPicPr>
          <p:cNvPr id="44" name="demo">
            <a:hlinkClick r:id="" action="ppaction://media"/>
            <a:extLst>
              <a:ext uri="{FF2B5EF4-FFF2-40B4-BE49-F238E27FC236}">
                <a16:creationId xmlns:a16="http://schemas.microsoft.com/office/drawing/2014/main" id="{FC96D438-35CF-4003-B2BE-EA14F6601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884896"/>
            <a:ext cx="4229100" cy="8849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9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5629602" y="2071153"/>
            <a:ext cx="7028796" cy="82973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70388" y="3909093"/>
            <a:ext cx="6345907" cy="54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2"/>
              </a:rPr>
              <a:t>Fast &amp; easy access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70388" y="5219700"/>
            <a:ext cx="6118966" cy="54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2"/>
              </a:rPr>
              <a:t>Reliable Inforamtion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70388" y="6527006"/>
            <a:ext cx="6345907" cy="54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2"/>
              </a:rPr>
              <a:t>Network effect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70388" y="7840892"/>
            <a:ext cx="6759228" cy="54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360" lvl="1" indent="-29718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2"/>
              </a:rPr>
              <a:t>Wider variety to choose from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04875"/>
            <a:ext cx="10445566" cy="118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</a:pPr>
            <a:r>
              <a:rPr lang="en-US" sz="6999">
                <a:solidFill>
                  <a:srgbClr val="09427D"/>
                </a:solidFill>
                <a:latin typeface="Arita Buri Bold"/>
              </a:rPr>
              <a:t>Competitive Advantage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421621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Problem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93" r="2208" b="793"/>
          <a:stretch>
            <a:fillRect/>
          </a:stretch>
        </p:blipFill>
        <p:spPr>
          <a:xfrm>
            <a:off x="349787" y="4584111"/>
            <a:ext cx="4648613" cy="5283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544" r="19368"/>
          <a:stretch>
            <a:fillRect/>
          </a:stretch>
        </p:blipFill>
        <p:spPr>
          <a:xfrm>
            <a:off x="13245839" y="4584111"/>
            <a:ext cx="4678131" cy="5283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642" r="2642"/>
          <a:stretch>
            <a:fillRect/>
          </a:stretch>
        </p:blipFill>
        <p:spPr>
          <a:xfrm>
            <a:off x="5398170" y="4584111"/>
            <a:ext cx="7491659" cy="52839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6871" y="14979"/>
            <a:ext cx="3035611" cy="10287000"/>
          </a:xfrm>
          <a:prstGeom prst="rect">
            <a:avLst/>
          </a:prstGeom>
          <a:solidFill>
            <a:srgbClr val="86EAE9">
              <a:alpha val="54901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3034171" cy="10287000"/>
          </a:xfrm>
          <a:prstGeom prst="rect">
            <a:avLst/>
          </a:prstGeom>
          <a:solidFill>
            <a:srgbClr val="86EAE9">
              <a:alpha val="54901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152298" y="0"/>
            <a:ext cx="3034171" cy="10287000"/>
          </a:xfrm>
          <a:prstGeom prst="rect">
            <a:avLst/>
          </a:prstGeom>
          <a:solidFill>
            <a:srgbClr val="3EDAD8">
              <a:alpha val="29803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6101532" y="0"/>
            <a:ext cx="3034171" cy="10287000"/>
          </a:xfrm>
          <a:prstGeom prst="rect">
            <a:avLst/>
          </a:prstGeom>
          <a:solidFill>
            <a:srgbClr val="3EDAD8">
              <a:alpha val="29803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5253829" y="0"/>
            <a:ext cx="3034171" cy="10287000"/>
          </a:xfrm>
          <a:prstGeom prst="rect">
            <a:avLst/>
          </a:prstGeom>
          <a:solidFill>
            <a:srgbClr val="13538A">
              <a:alpha val="69803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12203063" y="0"/>
            <a:ext cx="3034171" cy="10287000"/>
          </a:xfrm>
          <a:prstGeom prst="rect">
            <a:avLst/>
          </a:prstGeom>
          <a:solidFill>
            <a:srgbClr val="2C92D5">
              <a:alpha val="29803"/>
            </a:srgbClr>
          </a:solidFill>
        </p:spPr>
      </p:sp>
      <p:sp>
        <p:nvSpPr>
          <p:cNvPr id="8" name="AutoShape 8"/>
          <p:cNvSpPr/>
          <p:nvPr/>
        </p:nvSpPr>
        <p:spPr>
          <a:xfrm rot="-822989">
            <a:off x="-2695009" y="-4719133"/>
            <a:ext cx="20981431" cy="7224804"/>
          </a:xfrm>
          <a:prstGeom prst="rect">
            <a:avLst/>
          </a:prstGeom>
          <a:solidFill>
            <a:srgbClr val="C7E6F4"/>
          </a:solidFill>
        </p:spPr>
      </p:sp>
      <p:grpSp>
        <p:nvGrpSpPr>
          <p:cNvPr id="9" name="Group 9"/>
          <p:cNvGrpSpPr/>
          <p:nvPr/>
        </p:nvGrpSpPr>
        <p:grpSpPr>
          <a:xfrm>
            <a:off x="1169223" y="3372733"/>
            <a:ext cx="946844" cy="1517452"/>
            <a:chOff x="0" y="0"/>
            <a:chExt cx="1262459" cy="2023269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7115" h="408940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60513" y="362093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36590" y="2807300"/>
            <a:ext cx="946844" cy="1517452"/>
            <a:chOff x="0" y="0"/>
            <a:chExt cx="1262459" cy="2023269"/>
          </a:xfrm>
        </p:grpSpPr>
        <p:grpSp>
          <p:nvGrpSpPr>
            <p:cNvPr id="16" name="Group 16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7115" h="408940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60513" y="324736"/>
              <a:ext cx="741434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 spc="282">
                  <a:solidFill>
                    <a:srgbClr val="FFFFFF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145195" y="2086929"/>
            <a:ext cx="946844" cy="1517452"/>
            <a:chOff x="0" y="0"/>
            <a:chExt cx="1262459" cy="2023269"/>
          </a:xfrm>
        </p:grpSpPr>
        <p:grpSp>
          <p:nvGrpSpPr>
            <p:cNvPr id="22" name="Group 22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7115" h="408940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260513" y="346367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195961" y="1359308"/>
            <a:ext cx="946844" cy="1517452"/>
            <a:chOff x="0" y="0"/>
            <a:chExt cx="1262459" cy="2023269"/>
          </a:xfrm>
        </p:grpSpPr>
        <p:grpSp>
          <p:nvGrpSpPr>
            <p:cNvPr id="28" name="Group 28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7115" h="408940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246727" y="727168"/>
            <a:ext cx="946844" cy="1517452"/>
            <a:chOff x="0" y="0"/>
            <a:chExt cx="1262459" cy="2023269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-44524" y="1176240"/>
              <a:ext cx="1351507" cy="342550"/>
              <a:chOff x="0" y="0"/>
              <a:chExt cx="2004282" cy="508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7115" h="408940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09427D"/>
              </a:solidFill>
            </p:spPr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5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6127346" y="1105527"/>
            <a:ext cx="1013631" cy="256912"/>
            <a:chOff x="0" y="0"/>
            <a:chExt cx="2004282" cy="508000"/>
          </a:xfrm>
        </p:grpSpPr>
        <p:sp>
          <p:nvSpPr>
            <p:cNvPr id="40" name="Freeform 40"/>
            <p:cNvSpPr/>
            <p:nvPr/>
          </p:nvSpPr>
          <p:spPr>
            <a:xfrm>
              <a:off x="155688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6169036" y="0"/>
            <a:ext cx="946844" cy="946844"/>
            <a:chOff x="0" y="0"/>
            <a:chExt cx="1262459" cy="1262459"/>
          </a:xfrm>
        </p:grpSpPr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44" name="TextBox 44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404550" y="3635975"/>
            <a:ext cx="2496168" cy="1972780"/>
            <a:chOff x="0" y="0"/>
            <a:chExt cx="3328224" cy="2630373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123825"/>
              <a:ext cx="3328224" cy="6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2800" u="none" spc="89">
                  <a:solidFill>
                    <a:srgbClr val="FFFFFF"/>
                  </a:solidFill>
                  <a:latin typeface="Aileron Regular Bold"/>
                </a:rPr>
                <a:t>Aug - Sept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727278"/>
              <a:ext cx="3328224" cy="1903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Establish new strategic partnerships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303892" y="5085034"/>
            <a:ext cx="2521568" cy="2468080"/>
            <a:chOff x="0" y="0"/>
            <a:chExt cx="3362091" cy="3290773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123825"/>
              <a:ext cx="3362091" cy="6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2800" u="none" spc="89">
                  <a:solidFill>
                    <a:srgbClr val="FFFFFF"/>
                  </a:solidFill>
                  <a:latin typeface="Aileron Regular Bold"/>
                </a:rPr>
                <a:t>June-July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727278"/>
              <a:ext cx="3362091" cy="2563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Partnership with Be'er Sheva Municipality &amp; local groups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4386" y="5655103"/>
            <a:ext cx="2674459" cy="2468080"/>
            <a:chOff x="0" y="0"/>
            <a:chExt cx="3565946" cy="3290773"/>
          </a:xfrm>
        </p:grpSpPr>
        <p:sp>
          <p:nvSpPr>
            <p:cNvPr id="52" name="TextBox 52"/>
            <p:cNvSpPr txBox="1"/>
            <p:nvPr/>
          </p:nvSpPr>
          <p:spPr>
            <a:xfrm>
              <a:off x="0" y="-123825"/>
              <a:ext cx="3565946" cy="6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2800" spc="89">
                  <a:solidFill>
                    <a:srgbClr val="FFFFFF"/>
                  </a:solidFill>
                  <a:latin typeface="Aileron Regular Bold"/>
                </a:rPr>
                <a:t>June-July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727278"/>
              <a:ext cx="3565946" cy="2563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spc="76">
                  <a:solidFill>
                    <a:srgbClr val="FFFFFF"/>
                  </a:solidFill>
                  <a:latin typeface="Aileron Regular"/>
                </a:rPr>
                <a:t>Participation in "Innovation in the Public Sector " program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6127599" y="4365190"/>
            <a:ext cx="3024699" cy="3953980"/>
            <a:chOff x="0" y="0"/>
            <a:chExt cx="4032932" cy="5271973"/>
          </a:xfrm>
        </p:grpSpPr>
        <p:sp>
          <p:nvSpPr>
            <p:cNvPr id="55" name="TextBox 55"/>
            <p:cNvSpPr txBox="1"/>
            <p:nvPr/>
          </p:nvSpPr>
          <p:spPr>
            <a:xfrm>
              <a:off x="0" y="-123825"/>
              <a:ext cx="4032932" cy="6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2800" u="none" spc="89">
                  <a:solidFill>
                    <a:srgbClr val="FFFFFF"/>
                  </a:solidFill>
                  <a:latin typeface="Aileron Regular Bold"/>
                </a:rPr>
                <a:t>August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27278"/>
              <a:ext cx="4032932" cy="4544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Finish development of mobile &amp; web beta platform</a:t>
              </a:r>
            </a:p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&amp;</a:t>
              </a:r>
            </a:p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Launch pilot in </a:t>
              </a:r>
            </a:p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Be'er Sheva with clear KPI's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492976" y="3007325"/>
            <a:ext cx="2454345" cy="2963380"/>
            <a:chOff x="0" y="0"/>
            <a:chExt cx="3272459" cy="3951173"/>
          </a:xfrm>
        </p:grpSpPr>
        <p:sp>
          <p:nvSpPr>
            <p:cNvPr id="58" name="TextBox 58"/>
            <p:cNvSpPr txBox="1"/>
            <p:nvPr/>
          </p:nvSpPr>
          <p:spPr>
            <a:xfrm>
              <a:off x="0" y="-123825"/>
              <a:ext cx="3272459" cy="6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2800" u="none" spc="89">
                  <a:solidFill>
                    <a:srgbClr val="FFFFFF"/>
                  </a:solidFill>
                  <a:latin typeface="Aileron Regular Bold"/>
                </a:rPr>
                <a:t>November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727278"/>
              <a:ext cx="3272459" cy="3223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>
                  <a:solidFill>
                    <a:srgbClr val="FFFFFF"/>
                  </a:solidFill>
                  <a:latin typeface="Aileron Regular"/>
                </a:rPr>
                <a:t>Finish implementation of customer feedback &amp; pilot conclusions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253829" y="2501794"/>
            <a:ext cx="3034171" cy="2963380"/>
            <a:chOff x="0" y="0"/>
            <a:chExt cx="4045561" cy="3951173"/>
          </a:xfrm>
        </p:grpSpPr>
        <p:sp>
          <p:nvSpPr>
            <p:cNvPr id="61" name="TextBox 61"/>
            <p:cNvSpPr txBox="1"/>
            <p:nvPr/>
          </p:nvSpPr>
          <p:spPr>
            <a:xfrm>
              <a:off x="0" y="-123825"/>
              <a:ext cx="4045561" cy="68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2800" u="none" spc="89">
                  <a:solidFill>
                    <a:srgbClr val="FFFFFF"/>
                  </a:solidFill>
                  <a:latin typeface="Aileron Regular Bold"/>
                </a:rPr>
                <a:t>December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727278"/>
              <a:ext cx="4045561" cy="3223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 dirty="0">
                  <a:solidFill>
                    <a:srgbClr val="FFFFFF"/>
                  </a:solidFill>
                  <a:latin typeface="Aileron Regular"/>
                </a:rPr>
                <a:t>Promotion Campaign </a:t>
              </a:r>
            </a:p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 dirty="0">
                  <a:solidFill>
                    <a:srgbClr val="FFFFFF"/>
                  </a:solidFill>
                  <a:latin typeface="Aileron Regular"/>
                </a:rPr>
                <a:t>&amp; </a:t>
              </a:r>
            </a:p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 dirty="0">
                  <a:solidFill>
                    <a:srgbClr val="FFFFFF"/>
                  </a:solidFill>
                  <a:latin typeface="Aileron Regular"/>
                </a:rPr>
                <a:t>expansion </a:t>
              </a:r>
            </a:p>
            <a:p>
              <a:pPr marL="0" lvl="0" indent="0" algn="ctr">
                <a:lnSpc>
                  <a:spcPts val="3959"/>
                </a:lnSpc>
                <a:spcBef>
                  <a:spcPct val="0"/>
                </a:spcBef>
              </a:pPr>
              <a:r>
                <a:rPr lang="en-US" sz="2400" u="none" spc="76" dirty="0">
                  <a:solidFill>
                    <a:srgbClr val="FFFFFF"/>
                  </a:solidFill>
                  <a:latin typeface="Aileron Regular"/>
                </a:rPr>
                <a:t>to 3 more cities</a:t>
              </a:r>
            </a:p>
          </p:txBody>
        </p:sp>
      </p:grpSp>
      <p:sp>
        <p:nvSpPr>
          <p:cNvPr id="63" name="AutoShape 63"/>
          <p:cNvSpPr/>
          <p:nvPr/>
        </p:nvSpPr>
        <p:spPr>
          <a:xfrm rot="-822989">
            <a:off x="1410003" y="8236510"/>
            <a:ext cx="20981431" cy="8229600"/>
          </a:xfrm>
          <a:prstGeom prst="rect">
            <a:avLst/>
          </a:prstGeom>
          <a:solidFill>
            <a:srgbClr val="C7E6F4"/>
          </a:solidFill>
        </p:spPr>
      </p:sp>
      <p:sp>
        <p:nvSpPr>
          <p:cNvPr id="64" name="TextBox 64"/>
          <p:cNvSpPr txBox="1"/>
          <p:nvPr/>
        </p:nvSpPr>
        <p:spPr>
          <a:xfrm>
            <a:off x="1028700" y="1047750"/>
            <a:ext cx="4641056" cy="11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>
                <a:solidFill>
                  <a:srgbClr val="09427D"/>
                </a:solidFill>
                <a:latin typeface="Arita Buri Bold"/>
              </a:rPr>
              <a:t>RoadMap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3965694" y="8060335"/>
            <a:ext cx="1197965" cy="1197965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918103" y="8623399"/>
            <a:ext cx="1197965" cy="11979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91458" y="7227179"/>
            <a:ext cx="3905084" cy="22747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714872"/>
            <a:ext cx="18629106" cy="285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999">
                <a:solidFill>
                  <a:srgbClr val="09427D"/>
                </a:solidFill>
                <a:latin typeface="Arita Buri Bold"/>
              </a:rPr>
              <a:t>We truly believe that we can make the world more widely accessible to ALL people.</a:t>
            </a:r>
          </a:p>
          <a:p>
            <a:pPr algn="ctr">
              <a:lnSpc>
                <a:spcPts val="5500"/>
              </a:lnSpc>
            </a:pPr>
            <a:endParaRPr lang="en-US" sz="4999">
              <a:solidFill>
                <a:srgbClr val="09427D"/>
              </a:solidFill>
              <a:latin typeface="Arita Buri Bold"/>
            </a:endParaRPr>
          </a:p>
          <a:p>
            <a:pPr marL="0" lvl="0" indent="0" algn="ctr">
              <a:lnSpc>
                <a:spcPts val="5500"/>
              </a:lnSpc>
            </a:pPr>
            <a:r>
              <a:rPr lang="en-US" sz="4999">
                <a:solidFill>
                  <a:srgbClr val="09427D"/>
                </a:solidFill>
                <a:latin typeface="Arita Buri Bold"/>
              </a:rPr>
              <a:t>Join us in making that come true!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929"/>
          <a:stretch>
            <a:fillRect/>
          </a:stretch>
        </p:blipFill>
        <p:spPr>
          <a:xfrm>
            <a:off x="3650018" y="2705058"/>
            <a:ext cx="10987963" cy="67310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04875"/>
            <a:ext cx="7300914" cy="118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</a:pPr>
            <a:r>
              <a:rPr lang="en-US" sz="6999">
                <a:solidFill>
                  <a:srgbClr val="09427D"/>
                </a:solidFill>
                <a:latin typeface="Arita Buri Bold"/>
              </a:rPr>
              <a:t>Use of Proceeds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55877" y="720989"/>
            <a:ext cx="9706972" cy="92832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04875"/>
            <a:ext cx="3339916" cy="118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</a:pPr>
            <a:r>
              <a:rPr lang="en-US" sz="6999">
                <a:solidFill>
                  <a:srgbClr val="09427D"/>
                </a:solidFill>
                <a:latin typeface="Arita Buri Bold"/>
              </a:rPr>
              <a:t>Budget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642394" y="7754590"/>
            <a:ext cx="4017920" cy="1735554"/>
            <a:chOff x="0" y="0"/>
            <a:chExt cx="5357227" cy="2314073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357227" cy="922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09427D"/>
                  </a:solidFill>
                  <a:latin typeface="Arita Buri Bold"/>
                </a:rPr>
                <a:t>Hillel Lehman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35363"/>
              <a:ext cx="5357227" cy="1378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">
                  <a:solidFill>
                    <a:srgbClr val="09427D"/>
                  </a:solidFill>
                  <a:latin typeface="HK Grotesk Light"/>
                </a:rPr>
                <a:t>Co-Founder</a:t>
              </a:r>
            </a:p>
            <a:p>
              <a:pPr marL="0" lvl="0" indent="0" algn="ctr">
                <a:lnSpc>
                  <a:spcPts val="4200"/>
                </a:lnSpc>
              </a:pPr>
              <a:r>
                <a:rPr lang="en-US" sz="3000" spc="30">
                  <a:solidFill>
                    <a:srgbClr val="09427D"/>
                  </a:solidFill>
                  <a:latin typeface="HK Grotesk Light"/>
                </a:rPr>
                <a:t>CS- 2nd year 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 rot="15890518">
            <a:off x="4599090" y="1005839"/>
            <a:ext cx="7731547" cy="7731547"/>
          </a:xfrm>
          <a:prstGeom prst="rect">
            <a:avLst/>
          </a:prstGeom>
          <a:effectLst/>
        </p:spPr>
      </p:pic>
      <p:grpSp>
        <p:nvGrpSpPr>
          <p:cNvPr id="11" name="Group 11"/>
          <p:cNvGrpSpPr/>
          <p:nvPr/>
        </p:nvGrpSpPr>
        <p:grpSpPr>
          <a:xfrm>
            <a:off x="10100210" y="7754590"/>
            <a:ext cx="3518857" cy="1735554"/>
            <a:chOff x="0" y="0"/>
            <a:chExt cx="4691810" cy="231407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4691810" cy="922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09427D"/>
                  </a:solidFill>
                  <a:latin typeface="Arita Buri Bold"/>
                </a:rPr>
                <a:t>Shay Poleg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35363"/>
              <a:ext cx="4691810" cy="1378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pc="30">
                  <a:solidFill>
                    <a:srgbClr val="09427D"/>
                  </a:solidFill>
                  <a:latin typeface="HK Grotesk Light"/>
                </a:rPr>
                <a:t>Co-Founder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spc="30">
                  <a:solidFill>
                    <a:srgbClr val="09427D"/>
                  </a:solidFill>
                  <a:latin typeface="HK Grotesk Light"/>
                </a:rPr>
                <a:t>MIS - 1st year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07777"/>
            <a:ext cx="28636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Team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BAF2D2-F529-425F-8F21-033B904F4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5" b="24975"/>
          <a:stretch/>
        </p:blipFill>
        <p:spPr>
          <a:xfrm>
            <a:off x="6213561" y="2412943"/>
            <a:ext cx="4893505" cy="491734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975832">
            <a:off x="4737017" y="575731"/>
            <a:ext cx="8813967" cy="913553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47247" y="3599376"/>
            <a:ext cx="6395869" cy="3624734"/>
            <a:chOff x="0" y="0"/>
            <a:chExt cx="8527826" cy="4832978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276027" cy="96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720"/>
                </a:lnSpc>
              </a:pPr>
              <a:r>
                <a:rPr lang="en-US" sz="4399">
                  <a:solidFill>
                    <a:srgbClr val="FFFFFF"/>
                  </a:solidFill>
                  <a:latin typeface="Arita Buri Bold"/>
                </a:rPr>
                <a:t>Lack of Information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58939"/>
              <a:ext cx="8527826" cy="96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399" u="none">
                  <a:solidFill>
                    <a:srgbClr val="FFFFFF"/>
                  </a:solidFill>
                  <a:latin typeface="Arita Buri Bold"/>
                </a:rPr>
                <a:t>Unreliable Information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67182"/>
              <a:ext cx="8527826" cy="96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399" u="none">
                  <a:solidFill>
                    <a:srgbClr val="FFFFFF"/>
                  </a:solidFill>
                  <a:latin typeface="Arita Buri Bold"/>
                </a:rPr>
                <a:t>Scattered Information 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421621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48488">
            <a:off x="4324235" y="323735"/>
            <a:ext cx="9639530" cy="96395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77886" y="3986427"/>
            <a:ext cx="7532227" cy="315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Light 1"/>
              </a:rPr>
              <a:t>We’re providing genuine information about the accessibility of places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Light 1"/>
              </a:rPr>
              <a:t>for people with disabilities and their close ones by a crowd sourced ratings and reviews mobile app.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42733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Mission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555658" y="2991425"/>
            <a:ext cx="3238500" cy="323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50636" y="3275457"/>
            <a:ext cx="3778919" cy="267043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5825"/>
            <a:ext cx="42733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8254" y="6518751"/>
            <a:ext cx="3453309" cy="74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400">
                <a:solidFill>
                  <a:srgbClr val="09427D"/>
                </a:solidFill>
                <a:latin typeface="Open Sans"/>
              </a:rPr>
              <a:t>Quality of life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1661" y="6518751"/>
            <a:ext cx="4815706" cy="68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9427D"/>
                </a:solidFill>
                <a:latin typeface="Open Sans"/>
              </a:rPr>
              <a:t>Promote Businesses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9790" y="6518751"/>
            <a:ext cx="4160609" cy="686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9427D"/>
                </a:solidFill>
                <a:latin typeface="Open Sans"/>
              </a:rPr>
              <a:t>Connect People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102" y="7476633"/>
            <a:ext cx="4819613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9427D"/>
                </a:solidFill>
                <a:latin typeface="Open Sans Light 1"/>
              </a:rPr>
              <a:t>Save time for our users and increase their daily independence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66428" y="7476633"/>
            <a:ext cx="5806173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u="none">
                <a:solidFill>
                  <a:srgbClr val="09427D"/>
                </a:solidFill>
                <a:latin typeface="Open Sans Light 1"/>
              </a:rPr>
              <a:t>Leverage consumer buying power for businesses reaching out to a big market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50636" y="7378065"/>
            <a:ext cx="3778919" cy="18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u="none">
                <a:solidFill>
                  <a:srgbClr val="09427D"/>
                </a:solidFill>
                <a:latin typeface="Open Sans Light 1"/>
              </a:rPr>
              <a:t>Create meaningful relationships in communities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10373" y="3176266"/>
            <a:ext cx="3118281" cy="28688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2104802" y="4077579"/>
            <a:ext cx="4134496" cy="48806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12959620" y="4097317"/>
            <a:ext cx="4101054" cy="48412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300305" y="5182517"/>
            <a:ext cx="3743491" cy="2670808"/>
            <a:chOff x="0" y="0"/>
            <a:chExt cx="4991321" cy="35610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4991321" cy="92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u="none">
                  <a:solidFill>
                    <a:srgbClr val="FFFFFF"/>
                  </a:solidFill>
                  <a:latin typeface="Arita Buri Bold"/>
                </a:rPr>
                <a:t>1 Billion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9702"/>
              <a:ext cx="4991321" cy="251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spc="36">
                  <a:solidFill>
                    <a:srgbClr val="FFFFFF"/>
                  </a:solidFill>
                  <a:latin typeface="HK Grotesk Light Bold"/>
                </a:rPr>
                <a:t>People with disabilities (Worldwide)*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7550325" y="4097317"/>
            <a:ext cx="4101054" cy="484120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787616" y="5192409"/>
            <a:ext cx="3626472" cy="2651023"/>
            <a:chOff x="0" y="0"/>
            <a:chExt cx="4835296" cy="353469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4835296" cy="921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Arita Buri Bold"/>
                </a:rPr>
                <a:t>1.4M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23322"/>
              <a:ext cx="4835296" cy="251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spc="36">
                  <a:solidFill>
                    <a:srgbClr val="FFFFFF"/>
                  </a:solidFill>
                  <a:latin typeface="HK Grotesk Light"/>
                </a:rPr>
                <a:t>People with disabilities living in Israel**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44889" y="4906692"/>
            <a:ext cx="4330516" cy="3222457"/>
            <a:chOff x="0" y="0"/>
            <a:chExt cx="5774022" cy="429660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774022" cy="922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Arita Buri Bold"/>
                </a:rPr>
                <a:t>625K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32933"/>
              <a:ext cx="5774022" cy="3363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3600" spc="36">
                  <a:solidFill>
                    <a:srgbClr val="FFFFFF"/>
                  </a:solidFill>
                  <a:latin typeface="HK Grotesk Light Bold"/>
                </a:rPr>
                <a:t>People with mobility impairments &amp; physical disabilities living in Israel**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13075" y="1858643"/>
            <a:ext cx="10727221" cy="1208045"/>
            <a:chOff x="0" y="0"/>
            <a:chExt cx="14302962" cy="161072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14302962" cy="90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0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93866"/>
              <a:ext cx="14302962" cy="61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637" y="9649570"/>
            <a:ext cx="7458877" cy="40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09427D"/>
                </a:solidFill>
                <a:latin typeface="Arita Buri Bold"/>
              </a:rPr>
              <a:t>Sou</a:t>
            </a:r>
            <a:r>
              <a:rPr lang="en-US" sz="2400" u="none">
                <a:solidFill>
                  <a:srgbClr val="09427D"/>
                </a:solidFill>
                <a:latin typeface="Arita Buri Bold"/>
              </a:rPr>
              <a:t>rce: *World Health Organization (WHO), 2018.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31230" y="9649570"/>
            <a:ext cx="10656770" cy="40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0"/>
              </a:lnSpc>
            </a:pPr>
            <a:r>
              <a:rPr lang="en-US" sz="2400">
                <a:solidFill>
                  <a:srgbClr val="09427D"/>
                </a:solidFill>
                <a:latin typeface="Arita Buri Bold"/>
              </a:rPr>
              <a:t>**Th</a:t>
            </a:r>
            <a:r>
              <a:rPr lang="en-US" sz="2400" u="none">
                <a:solidFill>
                  <a:srgbClr val="09427D"/>
                </a:solidFill>
                <a:latin typeface="Arita Buri Bold"/>
              </a:rPr>
              <a:t>e Central Bureau of Statistics and Myers-JDC-Brookdale Institute.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85825"/>
            <a:ext cx="59116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Market Size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2816" y="2386465"/>
            <a:ext cx="12028932" cy="75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09427D"/>
                </a:solidFill>
                <a:latin typeface="Open Sans"/>
              </a:rPr>
              <a:t>People with disabilities in the world &amp; in Israel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11150991" y="3634251"/>
            <a:ext cx="4174267" cy="49276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20706" y="4969960"/>
            <a:ext cx="4588455" cy="1615127"/>
            <a:chOff x="-30921" y="-496808"/>
            <a:chExt cx="6117940" cy="2153502"/>
          </a:xfrm>
        </p:grpSpPr>
        <p:sp>
          <p:nvSpPr>
            <p:cNvPr id="4" name="TextBox 4"/>
            <p:cNvSpPr txBox="1"/>
            <p:nvPr/>
          </p:nvSpPr>
          <p:spPr>
            <a:xfrm>
              <a:off x="-30921" y="-496808"/>
              <a:ext cx="6117940" cy="91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$5/month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0921" y="636073"/>
              <a:ext cx="6117940" cy="102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60"/>
                </a:lnSpc>
              </a:pPr>
              <a:r>
                <a:rPr lang="en-US" sz="4400" spc="26" dirty="0">
                  <a:solidFill>
                    <a:srgbClr val="FFFFFF"/>
                  </a:solidFill>
                  <a:latin typeface="HK Grotesk Light Bold"/>
                </a:rPr>
                <a:t>Pricing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3617234" y="3634251"/>
            <a:ext cx="4174267" cy="492763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30066" y="4900496"/>
            <a:ext cx="5338119" cy="2271484"/>
            <a:chOff x="0" y="0"/>
            <a:chExt cx="7117492" cy="3028645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7117492" cy="91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Arita Buri Bold Bold"/>
                </a:rPr>
                <a:t>14K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1228"/>
              <a:ext cx="7117492" cy="20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43" dirty="0">
                  <a:solidFill>
                    <a:srgbClr val="FFFFFF"/>
                  </a:solidFill>
                  <a:latin typeface="HK Grotesk Light"/>
                </a:rPr>
                <a:t>Restaurants</a:t>
              </a:r>
            </a:p>
            <a:p>
              <a:pPr marL="0" lvl="0" indent="0" algn="ctr">
                <a:lnSpc>
                  <a:spcPts val="6159"/>
                </a:lnSpc>
              </a:pPr>
              <a:r>
                <a:rPr lang="en-US" sz="4400" spc="43" dirty="0">
                  <a:solidFill>
                    <a:srgbClr val="FFFFFF"/>
                  </a:solidFill>
                  <a:latin typeface="HK Grotesk Light"/>
                </a:rPr>
                <a:t> in Israel 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35493" y="9655016"/>
            <a:ext cx="5338119" cy="39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400">
                <a:solidFill>
                  <a:srgbClr val="09427D"/>
                </a:solidFill>
                <a:latin typeface="Arita Buri Bold"/>
              </a:rPr>
              <a:t>Sou</a:t>
            </a:r>
            <a:r>
              <a:rPr lang="en-US" sz="2400" u="none">
                <a:solidFill>
                  <a:srgbClr val="09427D"/>
                </a:solidFill>
                <a:latin typeface="Arita Buri Bold"/>
              </a:rPr>
              <a:t>rce: *Globes, Financial Paper.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5825"/>
            <a:ext cx="59116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Market Size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1405383" y="4024358"/>
            <a:ext cx="4174267" cy="49276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12873895" y="3823569"/>
            <a:ext cx="4101054" cy="48412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98289" y="5342541"/>
            <a:ext cx="4588455" cy="2291269"/>
            <a:chOff x="0" y="0"/>
            <a:chExt cx="6117940" cy="305502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117940" cy="91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$840K</a:t>
              </a:r>
              <a:r>
                <a:rPr lang="he-IL" sz="4400" dirty="0">
                  <a:solidFill>
                    <a:srgbClr val="FFFFFF"/>
                  </a:solidFill>
                  <a:latin typeface="Arita Buri Bold Bold"/>
                </a:rPr>
                <a:t> </a:t>
              </a: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+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37608"/>
              <a:ext cx="6117940" cy="20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59"/>
                </a:lnSpc>
              </a:pPr>
              <a:r>
                <a:rPr lang="en-US" sz="4400" spc="43">
                  <a:solidFill>
                    <a:srgbClr val="FFFFFF"/>
                  </a:solidFill>
                  <a:latin typeface="HK Grotesk Light Bold"/>
                </a:rPr>
                <a:t>Total Addressable Market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90000"/>
          </a:blip>
          <a:srcRect/>
          <a:stretch>
            <a:fillRect/>
          </a:stretch>
        </p:blipFill>
        <p:spPr>
          <a:xfrm rot="5400000">
            <a:off x="7002539" y="3684535"/>
            <a:ext cx="4750005" cy="560728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708482" y="5221520"/>
            <a:ext cx="5338119" cy="3135498"/>
            <a:chOff x="0" y="-28575"/>
            <a:chExt cx="7117492" cy="41806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7117492" cy="91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$168K</a:t>
              </a:r>
              <a:r>
                <a:rPr lang="he-IL" sz="4400" dirty="0">
                  <a:solidFill>
                    <a:srgbClr val="FFFFFF"/>
                  </a:solidFill>
                  <a:latin typeface="Arita Buri Bold Bold"/>
                </a:rPr>
                <a:t> </a:t>
              </a: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+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1228"/>
              <a:ext cx="7117492" cy="3140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400" u="none" spc="43" dirty="0">
                  <a:solidFill>
                    <a:srgbClr val="FFFFFF"/>
                  </a:solidFill>
                  <a:latin typeface="HK Grotesk Light Bold"/>
                </a:rPr>
                <a:t>Serviceable</a:t>
              </a:r>
            </a:p>
            <a:p>
              <a:pPr marL="0" lvl="0" indent="0"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400" u="none" spc="43" dirty="0">
                  <a:solidFill>
                    <a:srgbClr val="FFFFFF"/>
                  </a:solidFill>
                  <a:latin typeface="HK Grotesk Light Bold"/>
                </a:rPr>
                <a:t> Addressable </a:t>
              </a:r>
              <a:endParaRPr lang="he-IL" sz="4400" u="none" spc="43" dirty="0">
                <a:solidFill>
                  <a:srgbClr val="FFFFFF"/>
                </a:solidFill>
                <a:latin typeface="HK Grotesk Light Bold"/>
              </a:endParaRPr>
            </a:p>
            <a:p>
              <a:pPr marL="0" lvl="0" indent="0"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400" u="none" spc="43" dirty="0">
                  <a:solidFill>
                    <a:srgbClr val="FFFFFF"/>
                  </a:solidFill>
                  <a:latin typeface="HK Grotesk Light Bold"/>
                </a:rPr>
                <a:t>Market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92694" y="5342541"/>
            <a:ext cx="4263455" cy="1424016"/>
            <a:chOff x="0" y="0"/>
            <a:chExt cx="5684607" cy="189868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684607" cy="91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$16K</a:t>
              </a:r>
              <a:r>
                <a:rPr lang="he-IL" sz="4400" dirty="0">
                  <a:solidFill>
                    <a:srgbClr val="FFFFFF"/>
                  </a:solidFill>
                  <a:latin typeface="Arita Buri Bold Bold"/>
                </a:rPr>
                <a:t> </a:t>
              </a:r>
              <a:r>
                <a:rPr lang="en-US" sz="4400" dirty="0">
                  <a:solidFill>
                    <a:srgbClr val="FFFFFF"/>
                  </a:solidFill>
                  <a:latin typeface="Arita Buri Bold Bold"/>
                </a:rPr>
                <a:t>+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20216"/>
              <a:ext cx="5684607" cy="97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400" u="none" spc="43">
                  <a:solidFill>
                    <a:srgbClr val="FFFFFF"/>
                  </a:solidFill>
                  <a:latin typeface="HK Grotesk Light"/>
                </a:rPr>
                <a:t>Share of Market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73901" y="9655017"/>
            <a:ext cx="5399711" cy="39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Sou</a:t>
            </a:r>
            <a:r>
              <a:rPr lang="en-US" sz="2400" u="none" dirty="0">
                <a:solidFill>
                  <a:srgbClr val="09427D"/>
                </a:solidFill>
                <a:latin typeface="Arita Buri Bold"/>
              </a:rPr>
              <a:t>rce: *Globes, Financial Paper.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85825"/>
            <a:ext cx="5911666" cy="13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9427D"/>
                </a:solidFill>
                <a:latin typeface="Arita Buri Bold"/>
              </a:rPr>
              <a:t>Market Size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413</Words>
  <Application>Microsoft Office PowerPoint</Application>
  <PresentationFormat>Custom</PresentationFormat>
  <Paragraphs>160</Paragraphs>
  <Slides>23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Open Sans</vt:lpstr>
      <vt:lpstr>Arial</vt:lpstr>
      <vt:lpstr>Open Sans Light 1</vt:lpstr>
      <vt:lpstr>HK Grotesk Light</vt:lpstr>
      <vt:lpstr>Arita Buri Bold Bold</vt:lpstr>
      <vt:lpstr>HK Grotesk Light Bold</vt:lpstr>
      <vt:lpstr>Arita Buri Bold</vt:lpstr>
      <vt:lpstr>Calibri</vt:lpstr>
      <vt:lpstr>Open Sans Light 2 Bold</vt:lpstr>
      <vt:lpstr>Open Sans Light 2</vt:lpstr>
      <vt:lpstr>Aileron Regular Bold</vt:lpstr>
      <vt:lpstr>Aileron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XSible Pitch Deck</dc:title>
  <cp:lastModifiedBy>Shay Poleg</cp:lastModifiedBy>
  <cp:revision>7</cp:revision>
  <dcterms:created xsi:type="dcterms:W3CDTF">2006-08-16T00:00:00Z</dcterms:created>
  <dcterms:modified xsi:type="dcterms:W3CDTF">2020-06-15T09:51:38Z</dcterms:modified>
  <dc:identifier>DAD-Bi23wpQ</dc:identifier>
</cp:coreProperties>
</file>